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4" r:id="rId5"/>
    <p:sldId id="258" r:id="rId6"/>
    <p:sldId id="263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2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01/07/2024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7810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01/07/2024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739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01/07/2024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69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01/07/2024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636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01/07/2024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323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01/07/2024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759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01/07/2024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188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01/07/2024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1014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01/07/2024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5232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01/07/2024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4987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3708-A857-49C7-87CF-648DF04529AA}" type="datetimeFigureOut">
              <a:rPr lang="es-ES" smtClean="0"/>
              <a:t>01/07/2024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760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83708-A857-49C7-87CF-648DF04529AA}" type="datetimeFigureOut">
              <a:rPr lang="es-ES" smtClean="0"/>
              <a:t>01/07/2024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F110D-49CF-43AA-9791-3FEE36A992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128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142943" y="80237"/>
            <a:ext cx="8842130" cy="834651"/>
            <a:chOff x="108439" y="80237"/>
            <a:chExt cx="8842130" cy="834651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6" name="CuadroTexto 5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>
                  <a:solidFill>
                    <a:srgbClr val="0070C0"/>
                  </a:solidFill>
                </a:rPr>
                <a:t>Programa de Doctorado en Biología Celular y Molecular </a:t>
              </a:r>
              <a:endParaRPr lang="es-ES" sz="1600" dirty="0">
                <a:solidFill>
                  <a:srgbClr val="0070C0"/>
                </a:solidFill>
              </a:endParaRPr>
            </a:p>
          </p:txBody>
        </p:sp>
        <p:sp>
          <p:nvSpPr>
            <p:cNvPr id="7" name="CuadroTexto 6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  <a:endParaRPr lang="es-ES" dirty="0">
                <a:solidFill>
                  <a:srgbClr val="D1297D"/>
                </a:solidFill>
                <a:latin typeface="HP Simplified" panose="020B0604020204020204" pitchFamily="34" charset="0"/>
              </a:endParaRPr>
            </a:p>
          </p:txBody>
        </p:sp>
      </p:grpSp>
      <p:sp>
        <p:nvSpPr>
          <p:cNvPr id="8" name="CuadroTexto 7"/>
          <p:cNvSpPr txBox="1"/>
          <p:nvPr/>
        </p:nvSpPr>
        <p:spPr>
          <a:xfrm>
            <a:off x="565196" y="1804248"/>
            <a:ext cx="8052593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Alumno:</a:t>
            </a:r>
          </a:p>
          <a:p>
            <a:endParaRPr lang="es-ES" sz="2400" dirty="0"/>
          </a:p>
          <a:p>
            <a:r>
              <a:rPr lang="es-ES" sz="2400" dirty="0" smtClean="0"/>
              <a:t>Título del Proyecto de Investigación</a:t>
            </a:r>
            <a:r>
              <a:rPr lang="es-ES" sz="2000" dirty="0" smtClean="0"/>
              <a:t>:</a:t>
            </a:r>
          </a:p>
          <a:p>
            <a:endParaRPr lang="es-ES" dirty="0"/>
          </a:p>
          <a:p>
            <a:endParaRPr lang="es-ES" dirty="0" smtClean="0"/>
          </a:p>
          <a:p>
            <a:r>
              <a:rPr lang="es-ES" sz="2000" dirty="0" smtClean="0"/>
              <a:t>Directores</a:t>
            </a:r>
            <a:r>
              <a:rPr lang="es-ES" sz="2000" dirty="0"/>
              <a:t>:</a:t>
            </a:r>
          </a:p>
          <a:p>
            <a:endParaRPr lang="es-ES" sz="2000" dirty="0" smtClean="0"/>
          </a:p>
          <a:p>
            <a:r>
              <a:rPr lang="es-ES" sz="2000" dirty="0" smtClean="0"/>
              <a:t>Curso de primera matrícula: </a:t>
            </a:r>
          </a:p>
          <a:p>
            <a:endParaRPr lang="es-ES" sz="2000" dirty="0"/>
          </a:p>
          <a:p>
            <a:r>
              <a:rPr lang="es-ES" sz="2000" dirty="0" smtClean="0"/>
              <a:t>Dedicación actual (Total o Parcial): </a:t>
            </a:r>
          </a:p>
          <a:p>
            <a:endParaRPr lang="es-ES" sz="2000" dirty="0" smtClean="0"/>
          </a:p>
          <a:p>
            <a:r>
              <a:rPr lang="es-ES" sz="2000" dirty="0" smtClean="0"/>
              <a:t>Contrato </a:t>
            </a:r>
            <a:r>
              <a:rPr lang="es-ES" sz="2000" dirty="0" err="1" smtClean="0"/>
              <a:t>predoctoral</a:t>
            </a:r>
            <a:r>
              <a:rPr lang="es-ES" sz="2000" dirty="0" smtClean="0"/>
              <a:t>*: </a:t>
            </a:r>
            <a:endParaRPr lang="es-ES" sz="2000" dirty="0"/>
          </a:p>
          <a:p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0" y="103434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70C0"/>
                </a:solidFill>
              </a:rPr>
              <a:t>PRESENTACION DEL INFORME ANUAL Curso 2021/2022</a:t>
            </a:r>
            <a:endParaRPr lang="es-ES" sz="2000" b="1" dirty="0">
              <a:solidFill>
                <a:srgbClr val="0070C0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 flipH="1">
            <a:off x="1666943" y="6318019"/>
            <a:ext cx="5502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Presentación adaptada para su exposición en 5 minutos 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1" y="604102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* Si está disfrutando de una beca o contrato </a:t>
            </a:r>
            <a:r>
              <a:rPr lang="es-ES" sz="1200" dirty="0" err="1" smtClean="0"/>
              <a:t>predoctoral</a:t>
            </a:r>
            <a:r>
              <a:rPr lang="es-ES" sz="1200" dirty="0" smtClean="0"/>
              <a:t> indique organismo fecha de concesión y duración de la misma  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1536542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0" y="1185993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70C0"/>
                </a:solidFill>
              </a:rPr>
              <a:t>ANTECEDENTES E  INTERÉS DEL PROYECTO DE INVESTIGACIÓN</a:t>
            </a:r>
            <a:r>
              <a:rPr lang="es-ES" sz="2000" b="1" dirty="0">
                <a:solidFill>
                  <a:srgbClr val="0070C0"/>
                </a:solidFill>
              </a:rPr>
              <a:t>*</a:t>
            </a:r>
            <a:endParaRPr lang="es-ES" sz="2000" b="1" dirty="0" smtClean="0">
              <a:solidFill>
                <a:srgbClr val="0070C0"/>
              </a:solidFill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42943" y="80237"/>
            <a:ext cx="8842130" cy="834651"/>
            <a:chOff x="108439" y="80237"/>
            <a:chExt cx="8842130" cy="834651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2" name="CuadroTexto 11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>
                  <a:solidFill>
                    <a:srgbClr val="0070C0"/>
                  </a:solidFill>
                </a:rPr>
                <a:t>Programa de Doctorado en Biología Celular y Molecular </a:t>
              </a:r>
              <a:endParaRPr lang="es-ES" sz="1600" dirty="0">
                <a:solidFill>
                  <a:srgbClr val="0070C0"/>
                </a:solidFill>
              </a:endParaRP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  <a:endParaRPr lang="es-ES" dirty="0">
                <a:solidFill>
                  <a:srgbClr val="D1297D"/>
                </a:solidFill>
                <a:latin typeface="HP Simplified" panose="020B0604020204020204" pitchFamily="34" charset="0"/>
              </a:endParaRPr>
            </a:p>
          </p:txBody>
        </p:sp>
      </p:grpSp>
      <p:sp>
        <p:nvSpPr>
          <p:cNvPr id="14" name="CuadroTexto 13"/>
          <p:cNvSpPr txBox="1"/>
          <p:nvPr/>
        </p:nvSpPr>
        <p:spPr>
          <a:xfrm>
            <a:off x="-1" y="634294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* En la diapositiva se debe incluir como texto los puntos principales (no más de cinco) y se puede ilustrar con imágenes (no más de una por punto).</a:t>
            </a:r>
            <a:endParaRPr lang="es-ES" sz="1200" dirty="0"/>
          </a:p>
        </p:txBody>
      </p:sp>
      <p:sp>
        <p:nvSpPr>
          <p:cNvPr id="2" name="CuadroTexto 1"/>
          <p:cNvSpPr txBox="1"/>
          <p:nvPr/>
        </p:nvSpPr>
        <p:spPr>
          <a:xfrm>
            <a:off x="904943" y="2294626"/>
            <a:ext cx="1496435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smtClean="0"/>
              <a:t>Punto </a:t>
            </a:r>
            <a:r>
              <a:rPr lang="es-ES" sz="2400" dirty="0" smtClean="0"/>
              <a:t>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smtClean="0"/>
              <a:t>Punto </a:t>
            </a:r>
            <a:r>
              <a:rPr lang="es-ES" sz="2400" dirty="0" smtClean="0"/>
              <a:t>2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smtClean="0"/>
              <a:t>Punto </a:t>
            </a:r>
            <a:r>
              <a:rPr lang="es-ES" sz="2400" dirty="0" smtClean="0"/>
              <a:t>3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smtClean="0"/>
              <a:t>Punto </a:t>
            </a:r>
            <a:r>
              <a:rPr lang="es-ES" sz="2400" dirty="0" smtClean="0"/>
              <a:t>4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smtClean="0"/>
              <a:t>Punto </a:t>
            </a:r>
            <a:r>
              <a:rPr lang="es-ES" sz="2400" dirty="0" smtClean="0"/>
              <a:t>5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33222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0" y="1185993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70C0"/>
                </a:solidFill>
              </a:rPr>
              <a:t>OBJETIVOS DEL PROYECTO DE INVESTIGACIÓN</a:t>
            </a:r>
            <a:endParaRPr lang="es-ES" sz="2000" b="1" dirty="0">
              <a:solidFill>
                <a:srgbClr val="0070C0"/>
              </a:solidFill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51569" y="80237"/>
            <a:ext cx="8842130" cy="834651"/>
            <a:chOff x="108439" y="80237"/>
            <a:chExt cx="8842130" cy="834651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2" name="CuadroTexto 11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>
                  <a:solidFill>
                    <a:srgbClr val="0070C0"/>
                  </a:solidFill>
                </a:rPr>
                <a:t>Programa de Doctorado en Biología Celular y Molecular </a:t>
              </a:r>
              <a:endParaRPr lang="es-ES" sz="1600" dirty="0">
                <a:solidFill>
                  <a:srgbClr val="0070C0"/>
                </a:solidFill>
              </a:endParaRP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  <a:endParaRPr lang="es-ES" dirty="0">
                <a:solidFill>
                  <a:srgbClr val="D1297D"/>
                </a:solidFill>
                <a:latin typeface="HP Simplified" panose="020B0604020204020204" pitchFamily="34" charset="0"/>
              </a:endParaRPr>
            </a:p>
          </p:txBody>
        </p:sp>
      </p:grpSp>
      <p:sp>
        <p:nvSpPr>
          <p:cNvPr id="14" name="CuadroTexto 13"/>
          <p:cNvSpPr txBox="1"/>
          <p:nvPr/>
        </p:nvSpPr>
        <p:spPr>
          <a:xfrm>
            <a:off x="904943" y="2294626"/>
            <a:ext cx="1818383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Objetivo 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Objetivo 2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Objetivo 3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…….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7623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0" y="1185993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70C0"/>
                </a:solidFill>
              </a:rPr>
              <a:t>TAREAS A REALIZAR EN EL PROYECTO DE INVESTIGACIÓN Y CRONOGRAMA* </a:t>
            </a:r>
            <a:endParaRPr lang="es-ES" sz="2000" b="1" dirty="0">
              <a:solidFill>
                <a:srgbClr val="0070C0"/>
              </a:solidFill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51569" y="80237"/>
            <a:ext cx="8842130" cy="834651"/>
            <a:chOff x="108439" y="80237"/>
            <a:chExt cx="8842130" cy="834651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2" name="CuadroTexto 11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>
                  <a:solidFill>
                    <a:srgbClr val="0070C0"/>
                  </a:solidFill>
                </a:rPr>
                <a:t>Programa de Doctorado en Biología Celular y Molecular </a:t>
              </a:r>
              <a:endParaRPr lang="es-ES" sz="1600" dirty="0">
                <a:solidFill>
                  <a:srgbClr val="0070C0"/>
                </a:solidFill>
              </a:endParaRP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  <a:endParaRPr lang="es-ES" dirty="0">
                <a:solidFill>
                  <a:srgbClr val="D1297D"/>
                </a:solidFill>
                <a:latin typeface="HP Simplified" panose="020B0604020204020204" pitchFamily="34" charset="0"/>
              </a:endParaRPr>
            </a:p>
          </p:txBody>
        </p:sp>
      </p:grpSp>
      <p:sp>
        <p:nvSpPr>
          <p:cNvPr id="14" name="CuadroTexto 13"/>
          <p:cNvSpPr txBox="1"/>
          <p:nvPr/>
        </p:nvSpPr>
        <p:spPr>
          <a:xfrm>
            <a:off x="904943" y="2294626"/>
            <a:ext cx="151592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Tarea 1: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Tarea 2: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Tarea 3: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…….</a:t>
            </a:r>
            <a:endParaRPr lang="es-ES_tradnl" dirty="0"/>
          </a:p>
        </p:txBody>
      </p:sp>
      <p:sp>
        <p:nvSpPr>
          <p:cNvPr id="15" name="CuadroTexto 14"/>
          <p:cNvSpPr txBox="1"/>
          <p:nvPr/>
        </p:nvSpPr>
        <p:spPr>
          <a:xfrm>
            <a:off x="5113553" y="2063793"/>
            <a:ext cx="1803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s-ES" sz="2400" dirty="0" smtClean="0"/>
              <a:t>Cronograma:</a:t>
            </a:r>
            <a:endParaRPr lang="es-ES_tradnl" dirty="0"/>
          </a:p>
        </p:txBody>
      </p:sp>
      <p:sp>
        <p:nvSpPr>
          <p:cNvPr id="16" name="CuadroTexto 15"/>
          <p:cNvSpPr txBox="1"/>
          <p:nvPr/>
        </p:nvSpPr>
        <p:spPr>
          <a:xfrm>
            <a:off x="-1" y="641195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* Indicar en el cronograma a que objetivo u objetivos corresponde cada tarea.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4183892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1" y="1185993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70C0"/>
                </a:solidFill>
              </a:rPr>
              <a:t>AVANCES EN LA CONSECUCIÓN DE LOS OBJETIVOS EN EL PRESENTE CURSO</a:t>
            </a:r>
          </a:p>
          <a:p>
            <a:pPr algn="ctr"/>
            <a:r>
              <a:rPr lang="es-ES" sz="2000" dirty="0" smtClean="0"/>
              <a:t>(Este apartado es opcional </a:t>
            </a:r>
            <a:r>
              <a:rPr lang="es-ES" sz="2000" dirty="0"/>
              <a:t>para alumnos en el primer año de </a:t>
            </a:r>
            <a:r>
              <a:rPr lang="es-ES" sz="2000" dirty="0" smtClean="0"/>
              <a:t>matrícula, pero si tienen resultados y lo desean pueden incluirlos)  </a:t>
            </a:r>
            <a:endParaRPr lang="es-ES" sz="2000" dirty="0"/>
          </a:p>
        </p:txBody>
      </p:sp>
      <p:grpSp>
        <p:nvGrpSpPr>
          <p:cNvPr id="8" name="Grupo 7"/>
          <p:cNvGrpSpPr/>
          <p:nvPr/>
        </p:nvGrpSpPr>
        <p:grpSpPr>
          <a:xfrm>
            <a:off x="134317" y="80237"/>
            <a:ext cx="8842130" cy="834651"/>
            <a:chOff x="108439" y="80237"/>
            <a:chExt cx="8842130" cy="834651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2" name="CuadroTexto 11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>
                  <a:solidFill>
                    <a:srgbClr val="0070C0"/>
                  </a:solidFill>
                </a:rPr>
                <a:t>Programa de Doctorado en Biología Celular y Molecular </a:t>
              </a:r>
              <a:endParaRPr lang="es-ES" sz="1600" dirty="0">
                <a:solidFill>
                  <a:srgbClr val="0070C0"/>
                </a:solidFill>
              </a:endParaRP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  <a:endParaRPr lang="es-ES" dirty="0">
                <a:solidFill>
                  <a:srgbClr val="D1297D"/>
                </a:solidFill>
                <a:latin typeface="HP Simplified" panose="020B0604020204020204" pitchFamily="34" charset="0"/>
              </a:endParaRPr>
            </a:p>
          </p:txBody>
        </p:sp>
      </p:grpSp>
      <p:sp>
        <p:nvSpPr>
          <p:cNvPr id="15" name="CuadroTexto 14"/>
          <p:cNvSpPr txBox="1"/>
          <p:nvPr/>
        </p:nvSpPr>
        <p:spPr>
          <a:xfrm>
            <a:off x="904943" y="2294626"/>
            <a:ext cx="1818383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Objetivo 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Objetivo 2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Objetivo 3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…….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72515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1081453"/>
            <a:ext cx="9144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70C0"/>
                </a:solidFill>
              </a:rPr>
              <a:t>ACTIVIDADES FORMATIVAS REALIZADAS EN EL CURSO </a:t>
            </a:r>
            <a:r>
              <a:rPr lang="es-ES" sz="2000" b="1" dirty="0" smtClean="0">
                <a:solidFill>
                  <a:srgbClr val="0070C0"/>
                </a:solidFill>
              </a:rPr>
              <a:t>2023-2024* </a:t>
            </a:r>
            <a:endParaRPr lang="es-ES" sz="2000" b="1" dirty="0" smtClean="0">
              <a:solidFill>
                <a:srgbClr val="0070C0"/>
              </a:solidFill>
            </a:endParaRPr>
          </a:p>
          <a:p>
            <a:pPr algn="ctr"/>
            <a:r>
              <a:rPr lang="es-ES" dirty="0" smtClean="0"/>
              <a:t>(Opcional para alumnos en el primer año de matrícula, pero </a:t>
            </a:r>
            <a:r>
              <a:rPr lang="es-ES" dirty="0"/>
              <a:t>si </a:t>
            </a:r>
            <a:r>
              <a:rPr lang="es-ES" dirty="0" smtClean="0"/>
              <a:t>lo </a:t>
            </a:r>
            <a:r>
              <a:rPr lang="es-ES" dirty="0"/>
              <a:t>desean pueden incluirlos) 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16713" y="6279727"/>
            <a:ext cx="8563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Recuerde que las actividades formativas podrá incluirlas en la SV una vez haya realizado la matrícula del segundo año y deben ser validadas por su director posteriormente</a:t>
            </a:r>
            <a:endParaRPr lang="es-ES" sz="1200" dirty="0"/>
          </a:p>
        </p:txBody>
      </p:sp>
      <p:grpSp>
        <p:nvGrpSpPr>
          <p:cNvPr id="8" name="Grupo 7"/>
          <p:cNvGrpSpPr/>
          <p:nvPr/>
        </p:nvGrpSpPr>
        <p:grpSpPr>
          <a:xfrm>
            <a:off x="151569" y="80237"/>
            <a:ext cx="8842130" cy="834651"/>
            <a:chOff x="108439" y="80237"/>
            <a:chExt cx="8842130" cy="834651"/>
          </a:xfrm>
        </p:grpSpPr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" y="140188"/>
              <a:ext cx="1524000" cy="774700"/>
            </a:xfrm>
            <a:prstGeom prst="rect">
              <a:avLst/>
            </a:prstGeom>
          </p:spPr>
        </p:pic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913" y="192135"/>
              <a:ext cx="3695700" cy="514350"/>
            </a:xfrm>
            <a:prstGeom prst="rect">
              <a:avLst/>
            </a:prstGeom>
          </p:spPr>
        </p:pic>
        <p:sp>
          <p:nvSpPr>
            <p:cNvPr id="11" name="CuadroTexto 10"/>
            <p:cNvSpPr txBox="1"/>
            <p:nvPr/>
          </p:nvSpPr>
          <p:spPr>
            <a:xfrm>
              <a:off x="6874122" y="80237"/>
              <a:ext cx="2076447" cy="8309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>
                  <a:solidFill>
                    <a:srgbClr val="0070C0"/>
                  </a:solidFill>
                </a:rPr>
                <a:t>Programa de Doctorado en Biología Celular y Molecular </a:t>
              </a:r>
              <a:endParaRPr lang="es-ES" sz="1600" dirty="0">
                <a:solidFill>
                  <a:srgbClr val="0070C0"/>
                </a:solidFill>
              </a:endParaRPr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3582868" y="466894"/>
              <a:ext cx="2066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>
                  <a:solidFill>
                    <a:srgbClr val="D1297D"/>
                  </a:solidFill>
                  <a:latin typeface="HP Simplified" panose="020B0604020204020204" pitchFamily="34" charset="0"/>
                </a:rPr>
                <a:t>EIDUDC</a:t>
              </a:r>
              <a:endParaRPr lang="es-ES" dirty="0">
                <a:solidFill>
                  <a:srgbClr val="D1297D"/>
                </a:solidFill>
                <a:latin typeface="HP Simplified" panose="020B0604020204020204" pitchFamily="34" charset="0"/>
              </a:endParaRPr>
            </a:p>
          </p:txBody>
        </p:sp>
      </p:grpSp>
      <p:sp>
        <p:nvSpPr>
          <p:cNvPr id="13" name="CuadroTexto 12"/>
          <p:cNvSpPr txBox="1"/>
          <p:nvPr/>
        </p:nvSpPr>
        <p:spPr>
          <a:xfrm>
            <a:off x="904943" y="2294626"/>
            <a:ext cx="149643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Punto 1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Punto 2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400" dirty="0" smtClean="0"/>
              <a:t>…….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592806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312</Words>
  <Application>Microsoft Office PowerPoint</Application>
  <PresentationFormat>Presentación en pantalla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HP Simplified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Esper.cerdan</dc:creator>
  <cp:lastModifiedBy>Mónica Lamas Maceiras</cp:lastModifiedBy>
  <cp:revision>12</cp:revision>
  <dcterms:created xsi:type="dcterms:W3CDTF">2019-06-19T12:13:01Z</dcterms:created>
  <dcterms:modified xsi:type="dcterms:W3CDTF">2024-07-01T16:35:51Z</dcterms:modified>
</cp:coreProperties>
</file>